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0"/>
  </p:notesMasterIdLst>
  <p:handoutMasterIdLst>
    <p:handoutMasterId r:id="rId51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1" r:id="rId8"/>
    <p:sldId id="1097" r:id="rId9"/>
    <p:sldId id="1353" r:id="rId10"/>
    <p:sldId id="1354" r:id="rId11"/>
    <p:sldId id="1425" r:id="rId12"/>
    <p:sldId id="1390" r:id="rId13"/>
    <p:sldId id="1357" r:id="rId14"/>
    <p:sldId id="1389" r:id="rId15"/>
    <p:sldId id="1378" r:id="rId16"/>
    <p:sldId id="1392" r:id="rId17"/>
    <p:sldId id="1393" r:id="rId18"/>
    <p:sldId id="1416" r:id="rId19"/>
    <p:sldId id="1417" r:id="rId20"/>
    <p:sldId id="1418" r:id="rId21"/>
    <p:sldId id="1419" r:id="rId22"/>
    <p:sldId id="1420" r:id="rId23"/>
    <p:sldId id="1421" r:id="rId24"/>
    <p:sldId id="1361" r:id="rId25"/>
    <p:sldId id="1395" r:id="rId26"/>
    <p:sldId id="1396" r:id="rId27"/>
    <p:sldId id="1313" r:id="rId28"/>
    <p:sldId id="1408" r:id="rId29"/>
    <p:sldId id="1422" r:id="rId30"/>
    <p:sldId id="1423" r:id="rId31"/>
    <p:sldId id="1367" r:id="rId32"/>
    <p:sldId id="1315" r:id="rId33"/>
    <p:sldId id="1316" r:id="rId34"/>
    <p:sldId id="1368" r:id="rId35"/>
    <p:sldId id="1409" r:id="rId36"/>
    <p:sldId id="1400" r:id="rId37"/>
    <p:sldId id="1424" r:id="rId38"/>
    <p:sldId id="1369" r:id="rId39"/>
    <p:sldId id="1370" r:id="rId40"/>
    <p:sldId id="1411" r:id="rId41"/>
    <p:sldId id="1371" r:id="rId42"/>
    <p:sldId id="1412" r:id="rId43"/>
    <p:sldId id="1372" r:id="rId44"/>
    <p:sldId id="1413" r:id="rId45"/>
    <p:sldId id="1373" r:id="rId46"/>
    <p:sldId id="1415" r:id="rId47"/>
    <p:sldId id="1374" r:id="rId48"/>
    <p:sldId id="1414" r:id="rId49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D09D"/>
    <a:srgbClr val="336600"/>
    <a:srgbClr val="FF0000"/>
    <a:srgbClr val="339933"/>
    <a:srgbClr val="FFFFCC"/>
    <a:srgbClr val="C99447"/>
    <a:srgbClr val="FF9999"/>
    <a:srgbClr val="93B1DD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6909" autoAdjust="0"/>
  </p:normalViewPr>
  <p:slideViewPr>
    <p:cSldViewPr>
      <p:cViewPr varScale="1">
        <p:scale>
          <a:sx n="117" d="100"/>
          <a:sy n="117" d="100"/>
        </p:scale>
        <p:origin x="-1773" y="-4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6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5.png"/><Relationship Id="rId3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41.png"/><Relationship Id="rId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5.png"/><Relationship Id="rId3" Type="http://schemas.openxmlformats.org/officeDocument/2006/relationships/image" Target="../media/image51.png"/><Relationship Id="rId7" Type="http://schemas.openxmlformats.org/officeDocument/2006/relationships/image" Target="../media/image27.png"/><Relationship Id="rId12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54.pn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8.png"/><Relationship Id="rId5" Type="http://schemas.openxmlformats.org/officeDocument/2006/relationships/image" Target="../media/image41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8.png"/><Relationship Id="rId5" Type="http://schemas.openxmlformats.org/officeDocument/2006/relationships/image" Target="../media/image41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Relationship Id="rId9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63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8.png"/><Relationship Id="rId10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0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45.png"/><Relationship Id="rId5" Type="http://schemas.openxmlformats.org/officeDocument/2006/relationships/image" Target="../media/image64.png"/><Relationship Id="rId10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53.png"/><Relationship Id="rId5" Type="http://schemas.openxmlformats.org/officeDocument/2006/relationships/image" Target="../media/image7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12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55.png"/><Relationship Id="rId5" Type="http://schemas.openxmlformats.org/officeDocument/2006/relationships/image" Target="../media/image41.png"/><Relationship Id="rId10" Type="http://schemas.openxmlformats.org/officeDocument/2006/relationships/image" Target="../media/image53.png"/><Relationship Id="rId4" Type="http://schemas.openxmlformats.org/officeDocument/2006/relationships/image" Target="../media/image7.png"/><Relationship Id="rId9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61.png"/><Relationship Id="rId4" Type="http://schemas.openxmlformats.org/officeDocument/2006/relationships/image" Target="../media/image41.png"/><Relationship Id="rId9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41.png"/><Relationship Id="rId5" Type="http://schemas.openxmlformats.org/officeDocument/2006/relationships/image" Target="../media/image61.png"/><Relationship Id="rId10" Type="http://schemas.openxmlformats.org/officeDocument/2006/relationships/image" Target="../media/image7.png"/><Relationship Id="rId4" Type="http://schemas.openxmlformats.org/officeDocument/2006/relationships/image" Target="../media/image65.png"/><Relationship Id="rId9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5.png"/><Relationship Id="rId5" Type="http://schemas.openxmlformats.org/officeDocument/2006/relationships/image" Target="../media/image61.png"/><Relationship Id="rId10" Type="http://schemas.openxmlformats.org/officeDocument/2006/relationships/image" Target="../media/image41.png"/><Relationship Id="rId4" Type="http://schemas.openxmlformats.org/officeDocument/2006/relationships/image" Target="../media/image6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82139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3996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634803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0405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봉투는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개 필요한가요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95524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63547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46811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822359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4212059" y="1024792"/>
            <a:ext cx="1013650" cy="254406"/>
            <a:chOff x="5253413" y="2035940"/>
            <a:chExt cx="1226799" cy="307902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49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9" name="Group 1072"/>
          <p:cNvGraphicFramePr>
            <a:graphicFrameLocks noGrp="1"/>
          </p:cNvGraphicFramePr>
          <p:nvPr>
            <p:extLst/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3_2_03_02.png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03548" y="1735648"/>
            <a:ext cx="6417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묶어 세면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묶음입니다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이것을 나눗셈식으로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나타내면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018756" y="1520788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1" y="1989908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2" y="2395314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직사각형 81"/>
          <p:cNvSpPr/>
          <p:nvPr/>
        </p:nvSpPr>
        <p:spPr bwMode="auto">
          <a:xfrm>
            <a:off x="4274198" y="2235283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18÷3=6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798" y="2078344"/>
            <a:ext cx="360000" cy="355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35696" y="3182239"/>
            <a:ext cx="3456384" cy="16149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Picture 3" descr="D:\한대희 3-1 지도서\app\resource\contents\lesson03\ops\3\images\3_2\3_2_03_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63" y="3362259"/>
            <a:ext cx="2446661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1896351" y="3974327"/>
            <a:ext cx="145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나누어지는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76471" y="3974327"/>
            <a:ext cx="145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나누는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51920" y="3974327"/>
            <a:ext cx="14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몫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확인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타원 33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4942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클릭 시 빨간색 정답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992212" y="13524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964159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자루씩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0400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2" y="2720219"/>
            <a:ext cx="6500815" cy="135970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0011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514658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675456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35496" y="2276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2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8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23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18508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3_2_04_01.png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타원 33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모두 몇 개 필요한가요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343322" y="143666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318870" y="137677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792609" y="143828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5760632" y="138113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243896" y="14394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5212380" y="138912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43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8691"/>
          <a:stretch/>
        </p:blipFill>
        <p:spPr>
          <a:xfrm>
            <a:off x="1007604" y="2744924"/>
            <a:ext cx="5004556" cy="2520279"/>
          </a:xfrm>
          <a:prstGeom prst="rect">
            <a:avLst/>
          </a:prstGeom>
        </p:spPr>
      </p:pic>
      <p:cxnSp>
        <p:nvCxnSpPr>
          <p:cNvPr id="56" name="직선 연결선 55"/>
          <p:cNvCxnSpPr/>
          <p:nvPr/>
        </p:nvCxnSpPr>
        <p:spPr>
          <a:xfrm flipV="1">
            <a:off x="1865642" y="2773137"/>
            <a:ext cx="2772168" cy="7911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509882" y="2733651"/>
            <a:ext cx="1604464" cy="830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67381" y="4083459"/>
            <a:ext cx="132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연필꽂이의 수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31779" y="4088105"/>
            <a:ext cx="1328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전체 연필의 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76275" y="4083459"/>
            <a:ext cx="160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연필꽂이 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개에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꽂는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연필의 수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나타내고 각 수가 뜻하는 것을 알아보세요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326" y="3501547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0100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3" y="349950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708064" y="23113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3588" y="2168860"/>
            <a:ext cx="5301741" cy="30963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‘7’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‘3’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빨간색 선은 처음부터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14890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3_2_04_02.png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20" y="266211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44" y="268177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3903381" y="2300992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＝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765048" y="2311852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4101396" y="2164909"/>
            <a:ext cx="26389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023148" y="2111281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01" y="264911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직사각형 89"/>
          <p:cNvSpPr/>
          <p:nvPr/>
        </p:nvSpPr>
        <p:spPr bwMode="auto">
          <a:xfrm>
            <a:off x="2056628" y="2250632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272" y="2096852"/>
            <a:ext cx="360000" cy="355000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 bwMode="auto">
          <a:xfrm>
            <a:off x="3234748" y="2260939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392" y="2107159"/>
            <a:ext cx="360000" cy="355000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 bwMode="auto">
          <a:xfrm>
            <a:off x="4353424" y="2260939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68" y="2107159"/>
            <a:ext cx="360000" cy="3550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2646894" y="2789199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9177" y="1629934"/>
            <a:ext cx="5421287" cy="3892952"/>
            <a:chOff x="769176" y="1484784"/>
            <a:chExt cx="5623421" cy="40381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3090"/>
            <a:stretch/>
          </p:blipFill>
          <p:spPr>
            <a:xfrm>
              <a:off x="769176" y="1484784"/>
              <a:ext cx="5532535" cy="403810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20919" y="1664804"/>
              <a:ext cx="1638571" cy="67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선생님이 외치는 </a:t>
              </a:r>
              <a:endParaRPr lang="en-US" altLang="ko-KR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수만큼 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모여서 </a:t>
              </a:r>
              <a:endParaRPr lang="en-US" altLang="ko-KR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err="1" smtClean="0">
                  <a:latin typeface="맑은 고딕" pitchFamily="50" charset="-127"/>
                  <a:ea typeface="맑은 고딕" pitchFamily="50" charset="-127"/>
                </a:rPr>
                <a:t>모둠을</a:t>
              </a:r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만들면 돼요</a:t>
              </a:r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dirty="0" smtClean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89975" y="1664804"/>
              <a:ext cx="2002622" cy="67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우리는 모두</a:t>
              </a:r>
            </a:p>
            <a:p>
              <a:pPr algn="ctr"/>
              <a:r>
                <a:rPr lang="en-US" altLang="ko-KR" dirty="0"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명이니까 몇 </a:t>
              </a:r>
              <a:r>
                <a:rPr lang="ko-KR" altLang="en-US" dirty="0" err="1">
                  <a:latin typeface="맑은 고딕" pitchFamily="50" charset="-127"/>
                  <a:ea typeface="맑은 고딕" pitchFamily="50" charset="-127"/>
                </a:rPr>
                <a:t>모둠을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만들 수 있을까</a:t>
              </a:r>
              <a:r>
                <a:rPr lang="en-US" altLang="ko-KR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dirty="0" smtClean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146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93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7219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2470608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538765" y="51854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99739" y="17794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439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띄어쓰기 수정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활동 영상 보기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8"/>
              </a:rPr>
              <a:t>http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8"/>
              </a:rPr>
              <a:t>cdata.tsherpa.co.kr/tsherpa/MultiMedia/Flash/2020/curri/index.html?flashxmlnum=soboro2&amp;classa=A8-C1-62-KK-KA-02-03-04-0-0-0-0&amp;classno=AA_SAMPLE/nproto_sample/DA/nproto_cmn_924.html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크기에 텍스트 맞추기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160" y="1576555"/>
            <a:ext cx="1062100" cy="28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5660362" y="1448780"/>
            <a:ext cx="296538" cy="265549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52572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17" y="4910788"/>
            <a:ext cx="462428" cy="462428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5967650" y="48825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125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24" name="직사각형 23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축소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크기에 텍스트 맞춤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89176" y="1095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5" y="796697"/>
            <a:ext cx="12763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t="3090"/>
          <a:stretch/>
        </p:blipFill>
        <p:spPr>
          <a:xfrm>
            <a:off x="63845" y="996542"/>
            <a:ext cx="6912258" cy="48087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90861" y="1139260"/>
            <a:ext cx="2180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선생님이 외치는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수만큼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모여서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모둠을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만들면 돼요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ko-KR" altLang="en-US" sz="1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695317" y="1160748"/>
            <a:ext cx="2180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우리는 모두</a:t>
            </a:r>
          </a:p>
          <a:p>
            <a:pPr algn="ctr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명이니까 몇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모둠을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만들 수 있을까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dirty="0" smtClean="0"/>
          </a:p>
        </p:txBody>
      </p:sp>
      <p:sp>
        <p:nvSpPr>
          <p:cNvPr id="17" name="타원 16"/>
          <p:cNvSpPr/>
          <p:nvPr/>
        </p:nvSpPr>
        <p:spPr>
          <a:xfrm>
            <a:off x="1430150" y="7606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4428" y="11964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234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(18~20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(21~23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57168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56" y="5371164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02" y="537376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0079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/>
          <p:cNvSpPr/>
          <p:nvPr/>
        </p:nvSpPr>
        <p:spPr>
          <a:xfrm>
            <a:off x="6579718" y="52611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406" y="416849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92" y="416849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43"/>
          <p:cNvSpPr txBox="1"/>
          <p:nvPr/>
        </p:nvSpPr>
        <p:spPr>
          <a:xfrm>
            <a:off x="4972297" y="1577988"/>
            <a:ext cx="1938311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물음에 답해 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6" name="타원 105"/>
          <p:cNvSpPr/>
          <p:nvPr/>
        </p:nvSpPr>
        <p:spPr>
          <a:xfrm>
            <a:off x="4824028" y="13923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72" y="2257308"/>
            <a:ext cx="2128002" cy="21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70" y="2276872"/>
            <a:ext cx="2128002" cy="21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타원 97"/>
          <p:cNvSpPr/>
          <p:nvPr/>
        </p:nvSpPr>
        <p:spPr>
          <a:xfrm>
            <a:off x="2949101" y="4007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6000935" y="4007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7796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3_2_05_02.png  /  3_2_05_03.png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259632" y="4484439"/>
            <a:ext cx="1621255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38451" y="4484439"/>
            <a:ext cx="1621255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58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타원 107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112" name="타원 11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D:\한대희 3-1 지도서\app\resource\contents\lesson03\ops\3\images\3_2\3_2_05_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4" y="2003167"/>
            <a:ext cx="5851634" cy="264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733244" y="1996068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201498" y="2025145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603409" y="2035847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5001524" y="2050074"/>
            <a:ext cx="1524253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32" y="1990490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96" y="200108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597" y="202458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60" y="201440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타원 120"/>
          <p:cNvSpPr/>
          <p:nvPr/>
        </p:nvSpPr>
        <p:spPr>
          <a:xfrm>
            <a:off x="1952741" y="17917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674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빨간색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3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051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3041200" y="4766295"/>
            <a:ext cx="1204365" cy="537565"/>
            <a:chOff x="5815610" y="1660849"/>
            <a:chExt cx="1204365" cy="537565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5815610" y="1833284"/>
              <a:ext cx="10536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ko-KR" altLang="en-US" sz="1900" b="1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모둠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9975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74144" y="1996068"/>
            <a:ext cx="5851634" cy="2765080"/>
            <a:chOff x="674144" y="1996068"/>
            <a:chExt cx="5851634" cy="2765080"/>
          </a:xfrm>
        </p:grpSpPr>
        <p:pic>
          <p:nvPicPr>
            <p:cNvPr id="44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2003167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모서리가 둥근 직사각형 53"/>
            <p:cNvSpPr/>
            <p:nvPr/>
          </p:nvSpPr>
          <p:spPr>
            <a:xfrm>
              <a:off x="733244" y="1996068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01498" y="2025145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3603409" y="2035847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5001524" y="2050074"/>
              <a:ext cx="1524253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타원 5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410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013819"/>
              </p:ext>
            </p:extLst>
          </p:nvPr>
        </p:nvGraphicFramePr>
        <p:xfrm>
          <a:off x="179388" y="654012"/>
          <a:ext cx="8774172" cy="5699536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붕어빵 나누기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나누어 주어야 하는 상황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6370003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나눗셈식으로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묶어서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모둠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그리고 묶어서 몫 구하기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수직선으로의 표현 확인하기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387359" y="4761148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43"/>
          <p:cNvSpPr txBox="1"/>
          <p:nvPr/>
        </p:nvSpPr>
        <p:spPr>
          <a:xfrm>
            <a:off x="3015270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314619" y="4761148"/>
            <a:ext cx="840546" cy="537565"/>
            <a:chOff x="6012160" y="1660849"/>
            <a:chExt cx="840546" cy="537565"/>
          </a:xfrm>
        </p:grpSpPr>
        <p:sp>
          <p:nvSpPr>
            <p:cNvPr id="72" name="직사각형 71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4" name="TextBox 43"/>
          <p:cNvSpPr txBox="1"/>
          <p:nvPr/>
        </p:nvSpPr>
        <p:spPr>
          <a:xfrm>
            <a:off x="3972165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4271514" y="4761148"/>
            <a:ext cx="840546" cy="537565"/>
            <a:chOff x="6012160" y="1660849"/>
            <a:chExt cx="840546" cy="53756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674144" y="1996068"/>
            <a:ext cx="5851634" cy="2765080"/>
            <a:chOff x="674144" y="1996068"/>
            <a:chExt cx="5851634" cy="2765080"/>
          </a:xfrm>
        </p:grpSpPr>
        <p:pic>
          <p:nvPicPr>
            <p:cNvPr id="50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2003167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모서리가 둥근 직사각형 50"/>
            <p:cNvSpPr/>
            <p:nvPr/>
          </p:nvSpPr>
          <p:spPr>
            <a:xfrm>
              <a:off x="733244" y="1996068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201498" y="2025145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603409" y="2035847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001524" y="2050074"/>
              <a:ext cx="1524253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타원 5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244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타원 107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112" name="타원 11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빨간색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5122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66" y="195031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542" y="334024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1" name="타원 120"/>
          <p:cNvSpPr/>
          <p:nvPr/>
        </p:nvSpPr>
        <p:spPr>
          <a:xfrm>
            <a:off x="6078328" y="18042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79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타원 41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3041200" y="4766295"/>
            <a:ext cx="1204365" cy="537565"/>
            <a:chOff x="5815610" y="1660849"/>
            <a:chExt cx="1204365" cy="537565"/>
          </a:xfrm>
        </p:grpSpPr>
        <p:sp>
          <p:nvSpPr>
            <p:cNvPr id="50" name="직사각형 49"/>
            <p:cNvSpPr/>
            <p:nvPr/>
          </p:nvSpPr>
          <p:spPr bwMode="auto">
            <a:xfrm>
              <a:off x="5815610" y="1833284"/>
              <a:ext cx="10536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kumimoji="1" lang="ko-KR" altLang="en-US" sz="1900" b="1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모둠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9975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54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모서리가 둥근 직사각형 55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33" name="타원 3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9004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2387359" y="4761148"/>
            <a:ext cx="840546" cy="537565"/>
            <a:chOff x="6012160" y="1660849"/>
            <a:chExt cx="840546" cy="537565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43"/>
          <p:cNvSpPr txBox="1"/>
          <p:nvPr/>
        </p:nvSpPr>
        <p:spPr>
          <a:xfrm>
            <a:off x="3015270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3314619" y="4761148"/>
            <a:ext cx="840546" cy="537565"/>
            <a:chOff x="6012160" y="1660849"/>
            <a:chExt cx="840546" cy="53756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5" name="TextBox 43"/>
          <p:cNvSpPr txBox="1"/>
          <p:nvPr/>
        </p:nvSpPr>
        <p:spPr>
          <a:xfrm>
            <a:off x="3972165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4271514" y="4761148"/>
            <a:ext cx="840546" cy="537565"/>
            <a:chOff x="6012160" y="1660849"/>
            <a:chExt cx="840546" cy="537565"/>
          </a:xfrm>
        </p:grpSpPr>
        <p:sp>
          <p:nvSpPr>
            <p:cNvPr id="77" name="직사각형 76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46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026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개의	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를 그려서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4923534" y="13006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77" y="1759114"/>
            <a:ext cx="324375" cy="3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동그라미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 하면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43950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319498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793237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61260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244524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220072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8" name="타원 77"/>
          <p:cNvSpPr/>
          <p:nvPr/>
        </p:nvSpPr>
        <p:spPr>
          <a:xfrm>
            <a:off x="1064208" y="22576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99692" y="2652566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99692" y="3314241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1799692" y="4026342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071106" y="15137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34" y="2677854"/>
            <a:ext cx="317739" cy="25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타원 48"/>
          <p:cNvSpPr/>
          <p:nvPr/>
        </p:nvSpPr>
        <p:spPr>
          <a:xfrm>
            <a:off x="1575987" y="26409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968561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2616633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3264705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912777" y="273181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4560849" y="273181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2015716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2663788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3311860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3959932" y="3393486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4608004" y="3393486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021562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2669634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3317706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3965778" y="4105587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4613850" y="4105587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212477" y="2348880"/>
            <a:ext cx="4580760" cy="2592288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275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수직선에서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씩 나누면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부분이 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43322" y="140066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318870" y="1340768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792609" y="140228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760632" y="1345131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243896" y="140349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212380" y="1353123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729571" y="1587586"/>
            <a:ext cx="518393" cy="510095"/>
            <a:chOff x="3615996" y="4036173"/>
            <a:chExt cx="518393" cy="510095"/>
          </a:xfrm>
        </p:grpSpPr>
        <p:sp>
          <p:nvSpPr>
            <p:cNvPr id="67" name="직사각형 6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pic>
        <p:nvPicPr>
          <p:cNvPr id="6147" name="Picture 3" descr="D:\한대희 3-1 지도서\app\resource\contents\lesson03\ops\3\images\3_2\3_2_06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01" y="3176972"/>
            <a:ext cx="6419455" cy="6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 bwMode="auto">
          <a:xfrm>
            <a:off x="1345426" y="3078485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83117" y="3573016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0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371404" y="3569954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4286519" y="3600461"/>
            <a:ext cx="597198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10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6347900" y="3597399"/>
            <a:ext cx="608522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920" y="2097681"/>
            <a:ext cx="2133505" cy="28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타원 82"/>
          <p:cNvSpPr/>
          <p:nvPr/>
        </p:nvSpPr>
        <p:spPr>
          <a:xfrm>
            <a:off x="237447" y="3030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 손가락 클릭 시 해당 영역이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모든 버튼 클릭 시 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49" y="301495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59" y="299898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타원 87"/>
          <p:cNvSpPr/>
          <p:nvPr/>
        </p:nvSpPr>
        <p:spPr>
          <a:xfrm>
            <a:off x="3681801" y="28226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5755198" y="28226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96008" y="2011810"/>
            <a:ext cx="696118" cy="229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8412307" y="2018137"/>
            <a:ext cx="696118" cy="229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11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3_2_06_01.png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타원 50"/>
          <p:cNvSpPr/>
          <p:nvPr/>
        </p:nvSpPr>
        <p:spPr>
          <a:xfrm>
            <a:off x="3602431" y="15498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343322" y="136465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318870" y="130476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792609" y="13662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760632" y="130912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243896" y="13674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5219444" y="131711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8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4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5358" y="1771652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나타내 보세요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704164" y="2279952"/>
            <a:ext cx="784932" cy="510095"/>
            <a:chOff x="3349457" y="4036173"/>
            <a:chExt cx="784932" cy="510095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3599892" y="2279952"/>
            <a:ext cx="518393" cy="510095"/>
            <a:chOff x="3615996" y="4036173"/>
            <a:chExt cx="518393" cy="510095"/>
          </a:xfrm>
        </p:grpSpPr>
        <p:sp>
          <p:nvSpPr>
            <p:cNvPr id="47" name="직사각형 4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4305635" y="2279952"/>
            <a:ext cx="518393" cy="510095"/>
            <a:chOff x="3615996" y="4036173"/>
            <a:chExt cx="518393" cy="510095"/>
          </a:xfrm>
        </p:grpSpPr>
        <p:sp>
          <p:nvSpPr>
            <p:cNvPr id="56" name="직사각형 5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67" name="직사각형 66"/>
          <p:cNvSpPr/>
          <p:nvPr/>
        </p:nvSpPr>
        <p:spPr>
          <a:xfrm>
            <a:off x="3239852" y="2345456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3898892" y="2345456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8" y="3060524"/>
            <a:ext cx="6621318" cy="66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89043" y="1928155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모두     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254938" y="3060524"/>
            <a:ext cx="3269852" cy="6638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524790" y="3049253"/>
            <a:ext cx="3269852" cy="6638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2" y="280769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78" y="282827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577534" y="13909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03054" y="26729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각각의 손가락 약물 클릭 시 빨간색 정답 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349751" y="1767765"/>
            <a:ext cx="518393" cy="510095"/>
            <a:chOff x="3615996" y="4036173"/>
            <a:chExt cx="518393" cy="51009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5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88255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타원 33"/>
          <p:cNvSpPr/>
          <p:nvPr/>
        </p:nvSpPr>
        <p:spPr>
          <a:xfrm>
            <a:off x="5084205" y="17550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1" y="4743563"/>
            <a:ext cx="890607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59" y="4759194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74" y="4744258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9550" y="3596360"/>
            <a:ext cx="6320359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모두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나타내 보세요</a:t>
            </a:r>
          </a:p>
        </p:txBody>
      </p:sp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4" y="373352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480" y="3521114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4" y="4324280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755067" y="4671660"/>
            <a:ext cx="784932" cy="510095"/>
            <a:chOff x="3349457" y="4036173"/>
            <a:chExt cx="784932" cy="510095"/>
          </a:xfrm>
        </p:grpSpPr>
        <p:sp>
          <p:nvSpPr>
            <p:cNvPr id="65" name="직사각형 64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2104510" y="4671660"/>
            <a:ext cx="518393" cy="510095"/>
            <a:chOff x="3615996" y="4036173"/>
            <a:chExt cx="518393" cy="510095"/>
          </a:xfrm>
        </p:grpSpPr>
        <p:sp>
          <p:nvSpPr>
            <p:cNvPr id="68" name="직사각형 67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3148626" y="4665621"/>
            <a:ext cx="518393" cy="510095"/>
            <a:chOff x="3615996" y="4036173"/>
            <a:chExt cx="518393" cy="510095"/>
          </a:xfrm>
        </p:grpSpPr>
        <p:sp>
          <p:nvSpPr>
            <p:cNvPr id="71" name="직사각형 7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73" name="직사각형 72"/>
          <p:cNvSpPr/>
          <p:nvPr/>
        </p:nvSpPr>
        <p:spPr>
          <a:xfrm>
            <a:off x="1610521" y="4737164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741883" y="4737164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436096" y="3392996"/>
            <a:ext cx="518393" cy="510095"/>
            <a:chOff x="3615996" y="4036173"/>
            <a:chExt cx="518393" cy="51009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14662" y="3104964"/>
            <a:ext cx="6667165" cy="2177837"/>
            <a:chOff x="114662" y="3104964"/>
            <a:chExt cx="6667165" cy="2177837"/>
          </a:xfrm>
        </p:grpSpPr>
        <p:sp>
          <p:nvSpPr>
            <p:cNvPr id="45" name="직각 삼각형 44"/>
            <p:cNvSpPr/>
            <p:nvPr/>
          </p:nvSpPr>
          <p:spPr>
            <a:xfrm flipH="1" flipV="1">
              <a:off x="5183802" y="5094694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4662" y="3284984"/>
              <a:ext cx="6667165" cy="1809710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60395" y="310496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93363" y="4330841"/>
            <a:ext cx="599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개씩 담으려면 봉지는 모두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 필요합니다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4" y="44531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0" y="3517855"/>
            <a:ext cx="6059051" cy="67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89043" y="1928155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모두    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5349751" y="1945265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1753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타원 5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</a:p>
        </p:txBody>
      </p:sp>
      <p:sp>
        <p:nvSpPr>
          <p:cNvPr id="53" name="타원 5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35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2642407" y="2409625"/>
            <a:ext cx="784932" cy="510095"/>
            <a:chOff x="3349457" y="4036173"/>
            <a:chExt cx="784932" cy="510095"/>
          </a:xfrm>
        </p:grpSpPr>
        <p:sp>
          <p:nvSpPr>
            <p:cNvPr id="40" name="직사각형 3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3542507" y="2414849"/>
            <a:ext cx="518393" cy="510095"/>
            <a:chOff x="3615996" y="4036173"/>
            <a:chExt cx="518393" cy="51009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4190579" y="2414849"/>
            <a:ext cx="518393" cy="510095"/>
            <a:chOff x="3615996" y="4036173"/>
            <a:chExt cx="518393" cy="510095"/>
          </a:xfrm>
        </p:grpSpPr>
        <p:sp>
          <p:nvSpPr>
            <p:cNvPr id="61" name="직사각형 6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60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875615"/>
            <a:ext cx="6877274" cy="4710025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194" y="8727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붕어빵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55145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3_2_1_ani.mp4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7380312" y="52292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 bwMode="auto">
          <a:xfrm>
            <a:off x="2642407" y="2587125"/>
            <a:ext cx="600199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542507" y="2592349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4190579" y="2592349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14662" y="3104964"/>
            <a:ext cx="6667165" cy="2177837"/>
            <a:chOff x="114662" y="3104964"/>
            <a:chExt cx="6667165" cy="2177837"/>
          </a:xfrm>
        </p:grpSpPr>
        <p:sp>
          <p:nvSpPr>
            <p:cNvPr id="57" name="직각 삼각형 56"/>
            <p:cNvSpPr/>
            <p:nvPr/>
          </p:nvSpPr>
          <p:spPr>
            <a:xfrm flipH="1" flipV="1">
              <a:off x="5183802" y="5094694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4662" y="3284984"/>
              <a:ext cx="6667165" cy="1809710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260395" y="310496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4" y="44531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0" y="3517855"/>
            <a:ext cx="6059051" cy="67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638862" y="4354205"/>
            <a:ext cx="599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나타내면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800" dirty="0" smtClean="0">
                <a:latin typeface="+mn-ea"/>
              </a:rPr>
              <a:t>÷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6=2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1753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타원 34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469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9532" y="1592796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똑같이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나누어 볼까요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]</a:t>
            </a:r>
          </a:p>
        </p:txBody>
      </p:sp>
      <p:sp>
        <p:nvSpPr>
          <p:cNvPr id="34" name="타원 33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15599" y="2204864"/>
            <a:ext cx="6001662" cy="248427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 bwMode="auto">
          <a:xfrm>
            <a:off x="1867759" y="3134887"/>
            <a:ext cx="1840145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16" y="2946585"/>
            <a:ext cx="360000" cy="35500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 bwMode="auto">
          <a:xfrm>
            <a:off x="3851920" y="3134887"/>
            <a:ext cx="1371961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672" y="2946585"/>
            <a:ext cx="360000" cy="3550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 bwMode="auto">
          <a:xfrm>
            <a:off x="4686549" y="3876325"/>
            <a:ext cx="428112" cy="3532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88" y="3658180"/>
            <a:ext cx="360000" cy="355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35596" y="2231902"/>
            <a:ext cx="5004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씩 묶어 세면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묶음입니다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09" y="3915746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1475656" y="36796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5" y="25919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941772" y="3861292"/>
            <a:ext cx="18462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18 ÷ 3 = 6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768039" y="3546740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19894" y="353511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/>
          <p:cNvSpPr/>
          <p:nvPr/>
        </p:nvSpPr>
        <p:spPr>
          <a:xfrm>
            <a:off x="3284070" y="35042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18371" y="1052736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727429" y="3884283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9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661964" y="2888940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곱셈과 나눗셈의 관계를 알아볼까요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0475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2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56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53"/>
          <p:cNvSpPr txBox="1"/>
          <p:nvPr/>
        </p:nvSpPr>
        <p:spPr>
          <a:xfrm>
            <a:off x="2315549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64~65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1" name="TextBox 53"/>
          <p:cNvSpPr txBox="1"/>
          <p:nvPr/>
        </p:nvSpPr>
        <p:spPr>
          <a:xfrm>
            <a:off x="4722831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46~47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5" name="타원 24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활동지파</a:t>
            </a:r>
            <a:r>
              <a:rPr lang="ko-KR" altLang="en-US" b="1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791631"/>
            <a:ext cx="4408265" cy="11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약물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467" y="2240868"/>
            <a:ext cx="551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통씩 담으려면 상자가 몇 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필요합니까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234928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타원 124"/>
          <p:cNvSpPr/>
          <p:nvPr/>
        </p:nvSpPr>
        <p:spPr>
          <a:xfrm>
            <a:off x="4746657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2452713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1"/>
          <p:cNvSpPr txBox="1"/>
          <p:nvPr/>
        </p:nvSpPr>
        <p:spPr>
          <a:xfrm>
            <a:off x="3095836" y="41200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7" y="39955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3"/>
          <p:cNvSpPr txBox="1"/>
          <p:nvPr/>
        </p:nvSpPr>
        <p:spPr>
          <a:xfrm>
            <a:off x="3491880" y="41243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95429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907704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6551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024076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590978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4150091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707157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5264543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43" y="270093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868" y="270093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715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40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14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255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41" y="270892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566" y="270892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타원 73"/>
          <p:cNvSpPr/>
          <p:nvPr/>
        </p:nvSpPr>
        <p:spPr>
          <a:xfrm>
            <a:off x="1247160" y="26433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4129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7605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57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726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" name="타원 87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18251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15567"/>
            <a:ext cx="4408265" cy="11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모서리가 둥근 직사각형 74"/>
          <p:cNvSpPr/>
          <p:nvPr/>
        </p:nvSpPr>
        <p:spPr>
          <a:xfrm>
            <a:off x="1395429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907704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66551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024076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90978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4150091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4707157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264543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33" y="4224639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1"/>
          <p:cNvSpPr txBox="1"/>
          <p:nvPr/>
        </p:nvSpPr>
        <p:spPr>
          <a:xfrm>
            <a:off x="3154724" y="4224203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3"/>
          <p:cNvSpPr txBox="1"/>
          <p:nvPr/>
        </p:nvSpPr>
        <p:spPr>
          <a:xfrm>
            <a:off x="3730787" y="4228524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58" name="직각 삼각형 57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6" name="TextBox 65"/>
          <p:cNvSpPr txBox="1"/>
          <p:nvPr/>
        </p:nvSpPr>
        <p:spPr>
          <a:xfrm>
            <a:off x="588734" y="4366845"/>
            <a:ext cx="610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통씩 담았을 때 수박을 모두 담으려면 총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개의 상자가 필요합니다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75259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51867" y="3087099"/>
            <a:ext cx="4408265" cy="1141425"/>
            <a:chOff x="3699939" y="2987334"/>
            <a:chExt cx="4408265" cy="1141425"/>
          </a:xfrm>
        </p:grpSpPr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939" y="2987334"/>
              <a:ext cx="4408265" cy="1141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5" name="모서리가 둥근 직사각형 104"/>
            <p:cNvSpPr/>
            <p:nvPr/>
          </p:nvSpPr>
          <p:spPr>
            <a:xfrm>
              <a:off x="3727724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4239999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4798846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5356371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5923273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6482386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7039452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7596838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타원 8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</a:p>
        </p:txBody>
      </p:sp>
      <p:sp>
        <p:nvSpPr>
          <p:cNvPr id="82" name="타원 81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010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2242609"/>
            <a:ext cx="570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232681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935596" y="4370584"/>
            <a:ext cx="1598795" cy="640832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전체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43320" y="4370585"/>
            <a:ext cx="1589044" cy="640831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상자의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2043" y="4370584"/>
            <a:ext cx="2046178" cy="640832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담는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수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0" name="타원 109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774185" y="43157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2534391" y="2897784"/>
            <a:ext cx="784932" cy="510095"/>
            <a:chOff x="3349457" y="4036173"/>
            <a:chExt cx="784932" cy="510095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3434491" y="2903008"/>
            <a:ext cx="518393" cy="510095"/>
            <a:chOff x="3615996" y="4036173"/>
            <a:chExt cx="518393" cy="510095"/>
          </a:xfrm>
        </p:grpSpPr>
        <p:sp>
          <p:nvSpPr>
            <p:cNvPr id="116" name="직사각형 11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4082563" y="2903008"/>
            <a:ext cx="518393" cy="510095"/>
            <a:chOff x="3615996" y="4036173"/>
            <a:chExt cx="518393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1" name="직사각형 120"/>
          <p:cNvSpPr/>
          <p:nvPr/>
        </p:nvSpPr>
        <p:spPr>
          <a:xfrm>
            <a:off x="3070181" y="296328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722523" y="2981987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0" y="4176098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2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4176154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96" y="4186421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90" y="3455479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3" name="직선 연결선 122"/>
          <p:cNvCxnSpPr/>
          <p:nvPr/>
        </p:nvCxnSpPr>
        <p:spPr>
          <a:xfrm flipV="1">
            <a:off x="1798843" y="3542831"/>
            <a:ext cx="1059365" cy="68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V="1">
            <a:off x="3605340" y="3553982"/>
            <a:ext cx="657922" cy="6802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63884" y="3525703"/>
            <a:ext cx="1981768" cy="730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정답 칸 클릭 시 해당 정답 선도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선은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37" name="타원 136"/>
          <p:cNvSpPr/>
          <p:nvPr/>
        </p:nvSpPr>
        <p:spPr>
          <a:xfrm>
            <a:off x="2363733" y="29547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425985" y="27906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059906" y="28396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324738" y="50145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11649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2242609"/>
            <a:ext cx="570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232681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935596" y="4370584"/>
            <a:ext cx="1598795" cy="640832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전체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43320" y="4370585"/>
            <a:ext cx="1589044" cy="640831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상자의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2043" y="4370584"/>
            <a:ext cx="2046178" cy="640832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담는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수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2534391" y="2897784"/>
            <a:ext cx="784932" cy="510095"/>
            <a:chOff x="3349457" y="4036173"/>
            <a:chExt cx="784932" cy="510095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3434491" y="2903008"/>
            <a:ext cx="518393" cy="510095"/>
            <a:chOff x="3615996" y="4036173"/>
            <a:chExt cx="518393" cy="510095"/>
          </a:xfrm>
        </p:grpSpPr>
        <p:sp>
          <p:nvSpPr>
            <p:cNvPr id="116" name="직사각형 11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4082563" y="2903008"/>
            <a:ext cx="518393" cy="510095"/>
            <a:chOff x="3615996" y="4036173"/>
            <a:chExt cx="518393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1" name="직사각형 120"/>
          <p:cNvSpPr/>
          <p:nvPr/>
        </p:nvSpPr>
        <p:spPr>
          <a:xfrm>
            <a:off x="3070181" y="296328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722523" y="2981987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0" y="417609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2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4176154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96" y="4186421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90" y="3455479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3" name="직선 연결선 122"/>
          <p:cNvCxnSpPr/>
          <p:nvPr/>
        </p:nvCxnSpPr>
        <p:spPr>
          <a:xfrm flipV="1">
            <a:off x="1798843" y="3542831"/>
            <a:ext cx="1059365" cy="68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V="1">
            <a:off x="3605340" y="3553982"/>
            <a:ext cx="657922" cy="6802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63884" y="3525703"/>
            <a:ext cx="1981768" cy="730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3C2CB6A9-0C64-42ED-9788-4C1A21DD3738}"/>
              </a:ext>
            </a:extLst>
          </p:cNvPr>
          <p:cNvGrpSpPr/>
          <p:nvPr/>
        </p:nvGrpSpPr>
        <p:grpSpPr>
          <a:xfrm>
            <a:off x="287524" y="2412539"/>
            <a:ext cx="6667165" cy="2860752"/>
            <a:chOff x="192745" y="760936"/>
            <a:chExt cx="6667165" cy="2860752"/>
          </a:xfrm>
        </p:grpSpPr>
        <p:sp>
          <p:nvSpPr>
            <p:cNvPr id="80" name="직사각형 79">
              <a:extLst>
                <a:ext uri="{FF2B5EF4-FFF2-40B4-BE49-F238E27FC236}">
                  <a16:creationId xmlns="" xmlns:a16="http://schemas.microsoft.com/office/drawing/2014/main" id="{88CB84CE-0C0D-4308-83EA-F6B9A6398742}"/>
                </a:ext>
              </a:extLst>
            </p:cNvPr>
            <p:cNvSpPr/>
            <p:nvPr/>
          </p:nvSpPr>
          <p:spPr>
            <a:xfrm>
              <a:off x="192745" y="914171"/>
              <a:ext cx="6667165" cy="25169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67">
              <a:extLst>
                <a:ext uri="{FF2B5EF4-FFF2-40B4-BE49-F238E27FC236}">
                  <a16:creationId xmlns="" xmlns:a16="http://schemas.microsoft.com/office/drawing/2014/main" id="{6597602A-1E44-4D67-A20D-8AB154B38945}"/>
                </a:ext>
              </a:extLst>
            </p:cNvPr>
            <p:cNvSpPr/>
            <p:nvPr/>
          </p:nvSpPr>
          <p:spPr>
            <a:xfrm>
              <a:off x="332840" y="760936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="" xmlns:a16="http://schemas.microsoft.com/office/drawing/2014/main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9834" y="2912094"/>
            <a:ext cx="3356122" cy="1344998"/>
            <a:chOff x="957295" y="2912094"/>
            <a:chExt cx="3356122" cy="1344998"/>
          </a:xfrm>
        </p:grpSpPr>
        <p:sp>
          <p:nvSpPr>
            <p:cNvPr id="91" name="직사각형 90"/>
            <p:cNvSpPr/>
            <p:nvPr/>
          </p:nvSpPr>
          <p:spPr bwMode="auto">
            <a:xfrm>
              <a:off x="957295" y="2912094"/>
              <a:ext cx="1840145" cy="3467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나누어지는 수</a:t>
              </a:r>
            </a:p>
          </p:txBody>
        </p:sp>
        <p:sp>
          <p:nvSpPr>
            <p:cNvPr id="93" name="직사각형 92"/>
            <p:cNvSpPr/>
            <p:nvPr/>
          </p:nvSpPr>
          <p:spPr bwMode="auto">
            <a:xfrm>
              <a:off x="2941456" y="2912094"/>
              <a:ext cx="1371961" cy="3467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dirty="0">
                  <a:latin typeface="맑은 고딕" pitchFamily="50" charset="-127"/>
                  <a:ea typeface="맑은 고딕" pitchFamily="50" charset="-127"/>
                </a:rPr>
                <a:t>나누는 수</a:t>
              </a:r>
            </a:p>
          </p:txBody>
        </p:sp>
        <p:sp>
          <p:nvSpPr>
            <p:cNvPr id="95" name="직사각형 94"/>
            <p:cNvSpPr/>
            <p:nvPr/>
          </p:nvSpPr>
          <p:spPr bwMode="auto">
            <a:xfrm>
              <a:off x="3776085" y="3653532"/>
              <a:ext cx="428112" cy="3532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dirty="0">
                  <a:latin typeface="맑은 고딕" pitchFamily="50" charset="-127"/>
                  <a:ea typeface="맑은 고딕" pitchFamily="50" charset="-127"/>
                </a:rPr>
                <a:t>몫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88395" y="3672317"/>
              <a:ext cx="10159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나눗셈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식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2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665" y="3692953"/>
              <a:ext cx="270692" cy="26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2045165" y="3638499"/>
              <a:ext cx="141161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16 ÷ 2 = 8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4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2857575" y="3323947"/>
              <a:ext cx="340492" cy="33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09430" y="3312323"/>
              <a:ext cx="340492" cy="33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03295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700172" y="4222829"/>
            <a:ext cx="621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은 전체 수박의 수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는 한 상자에 담는 수박의 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8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필요한 상자의 </a:t>
            </a:r>
            <a:r>
              <a:rPr lang="ko-KR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1" y="43148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" name="타원 123"/>
          <p:cNvSpPr/>
          <p:nvPr/>
        </p:nvSpPr>
        <p:spPr>
          <a:xfrm>
            <a:off x="1798843" y="33470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712088" y="3624381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662253" y="35038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8516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954096" y="2348880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나타내 보시오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봉지가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모두 몇 개 필요한지 귤 위에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를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그려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5495345" y="5073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18371" y="975242"/>
            <a:ext cx="2125629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약물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5689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28" y="1922226"/>
            <a:ext cx="343028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98614" y="3153822"/>
            <a:ext cx="5874563" cy="316956"/>
            <a:chOff x="906013" y="2917229"/>
            <a:chExt cx="6870343" cy="37068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3" y="2931650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471" y="293164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693" y="2931650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151" y="293164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688" y="291722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모서리가 둥근 직사각형 5"/>
          <p:cNvSpPr/>
          <p:nvPr/>
        </p:nvSpPr>
        <p:spPr>
          <a:xfrm>
            <a:off x="506976" y="2966878"/>
            <a:ext cx="6189260" cy="67814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/>
          <p:cNvGrpSpPr/>
          <p:nvPr/>
        </p:nvGrpSpPr>
        <p:grpSpPr>
          <a:xfrm>
            <a:off x="2721459" y="3829689"/>
            <a:ext cx="784932" cy="510095"/>
            <a:chOff x="3349457" y="4036173"/>
            <a:chExt cx="784932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21" name="그룹 120"/>
          <p:cNvGrpSpPr/>
          <p:nvPr/>
        </p:nvGrpSpPr>
        <p:grpSpPr>
          <a:xfrm>
            <a:off x="3621559" y="3834913"/>
            <a:ext cx="518393" cy="510095"/>
            <a:chOff x="3615996" y="4036173"/>
            <a:chExt cx="518393" cy="510095"/>
          </a:xfrm>
        </p:grpSpPr>
        <p:sp>
          <p:nvSpPr>
            <p:cNvPr id="122" name="직사각형 121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3" name="그림 122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269631" y="3834913"/>
            <a:ext cx="518393" cy="510095"/>
            <a:chOff x="3615996" y="4036173"/>
            <a:chExt cx="518393" cy="510095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7" name="직사각형 126"/>
          <p:cNvSpPr/>
          <p:nvPr/>
        </p:nvSpPr>
        <p:spPr>
          <a:xfrm>
            <a:off x="3257249" y="3895193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3909591" y="3913892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876425" y="3167194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15469" y="3153822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4212081" y="3165250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3048681" y="3163029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5391264" y="3165250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64" y="283797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92" y="2850979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24" y="286552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656" y="2863319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5" y="283180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타원 139"/>
          <p:cNvSpPr/>
          <p:nvPr/>
        </p:nvSpPr>
        <p:spPr>
          <a:xfrm>
            <a:off x="358707" y="27342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009715" y="28655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0953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773428" y="4600854"/>
            <a:ext cx="59669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봉지에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  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봉지가 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딸기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다음과 같이 나누어 담았습니다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안에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알맞은 수를 써넣으시오</a:t>
            </a:r>
            <a:r>
              <a:rPr kumimoji="0" lang="en-US" altLang="ko-KR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7018371" y="1092168"/>
            <a:ext cx="21256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hlinkClick r:id="rId5"/>
              </a:rPr>
              <a:t>https://</a:t>
            </a:r>
            <a:r>
              <a:rPr lang="en-US" altLang="ko-KR" sz="1000" dirty="0" smtClean="0"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35794" y="4437112"/>
            <a:ext cx="620206" cy="537565"/>
            <a:chOff x="2382228" y="4732729"/>
            <a:chExt cx="620206" cy="537565"/>
          </a:xfrm>
        </p:grpSpPr>
        <p:sp>
          <p:nvSpPr>
            <p:cNvPr id="52" name="직사각형 51"/>
            <p:cNvSpPr/>
            <p:nvPr/>
          </p:nvSpPr>
          <p:spPr bwMode="auto">
            <a:xfrm>
              <a:off x="2382228" y="4905164"/>
              <a:ext cx="425576" cy="3651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2434" y="4732729"/>
              <a:ext cx="360000" cy="355000"/>
            </a:xfrm>
            <a:prstGeom prst="rect">
              <a:avLst/>
            </a:prstGeom>
          </p:spPr>
        </p:pic>
      </p:grp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6" y="2384884"/>
            <a:ext cx="6066612" cy="13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98" y="4044387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6"/>
          <p:cNvSpPr txBox="1"/>
          <p:nvPr/>
        </p:nvSpPr>
        <p:spPr>
          <a:xfrm>
            <a:off x="1740184" y="4077601"/>
            <a:ext cx="133159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21" y="398364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1664804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67" y="4567409"/>
            <a:ext cx="480817" cy="41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타원 45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357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57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07969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)3-1-3(3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227030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22324"/>
            <a:ext cx="2974460" cy="10826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개를 한 봉투에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09" y="385720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535379" y="35670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837324" y="4600854"/>
            <a:ext cx="59669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봉지에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  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봉지가 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딸기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다음과 같이 나누어 담았습니다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안에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알맞은 수를 써넣으시오</a:t>
            </a:r>
            <a:r>
              <a:rPr kumimoji="0" lang="en-US" altLang="ko-KR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799690" y="4437112"/>
            <a:ext cx="620206" cy="537565"/>
            <a:chOff x="2382228" y="4732729"/>
            <a:chExt cx="620206" cy="537565"/>
          </a:xfrm>
        </p:grpSpPr>
        <p:sp>
          <p:nvSpPr>
            <p:cNvPr id="52" name="직사각형 51"/>
            <p:cNvSpPr/>
            <p:nvPr/>
          </p:nvSpPr>
          <p:spPr bwMode="auto">
            <a:xfrm>
              <a:off x="2382228" y="4905164"/>
              <a:ext cx="425576" cy="3651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2434" y="4732729"/>
              <a:ext cx="360000" cy="355000"/>
            </a:xfrm>
            <a:prstGeom prst="rect">
              <a:avLst/>
            </a:prstGeom>
          </p:spPr>
        </p:pic>
      </p:grp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6" y="2384884"/>
            <a:ext cx="6066612" cy="13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8" y="4044387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6"/>
          <p:cNvSpPr txBox="1"/>
          <p:nvPr/>
        </p:nvSpPr>
        <p:spPr>
          <a:xfrm>
            <a:off x="1370404" y="4077601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47" y="398290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1664804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179512" y="3931146"/>
            <a:ext cx="6667165" cy="1342144"/>
            <a:chOff x="179512" y="3931146"/>
            <a:chExt cx="6667165" cy="1342144"/>
          </a:xfrm>
        </p:grpSpPr>
        <p:sp>
          <p:nvSpPr>
            <p:cNvPr id="46" name="직각 삼각형 4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9512" y="4293095"/>
              <a:ext cx="6667165" cy="7920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딸기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개를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나누어 담으면 딸기를 모두 담기 위해 필요한 봉지의 수는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20÷4=5,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봉지입니다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931146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TextBox 4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428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한 명에게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권씩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몇 명에게 나누어 줄 수 있는지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5232936" y="1973260"/>
            <a:ext cx="1391292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4497790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959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2328580" y="3274966"/>
            <a:ext cx="114707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30÷6=5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834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303750" y="3241316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71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4680012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91594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한 명에게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권씩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몇 명에게 나누어 줄 수 있는지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5232936" y="1973260"/>
            <a:ext cx="1391292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4497790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1814573" y="3274966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30÷6=5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438932" y="3241316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5014995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54" name="직각 삼각형 53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공책이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있고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한 명에게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권씩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나누려면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나누는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수로 나눗셈 식을 쓸 수 있습니다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30÷6=5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53" name="타원 5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619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뺄셈으로 해결하기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나눗셈으로 해결하기 약물 필요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 내의 텍스트는 약물에 사용하는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YGJAL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폰트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24PX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바꾸기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지우개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명에게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몇 명에게 나누어 줄 수 있는지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649105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181695" y="4648669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53"/>
          <p:cNvSpPr txBox="1"/>
          <p:nvPr/>
        </p:nvSpPr>
        <p:spPr>
          <a:xfrm>
            <a:off x="4572000" y="4652990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11" y="2332897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52520" y="3741601"/>
            <a:ext cx="1960418" cy="523220"/>
            <a:chOff x="1241630" y="3741601"/>
            <a:chExt cx="1782198" cy="52322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뺄셈으로 해결하기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52520" y="4194519"/>
            <a:ext cx="1960418" cy="523220"/>
            <a:chOff x="1241630" y="3741601"/>
            <a:chExt cx="1782198" cy="523220"/>
          </a:xfrm>
        </p:grpSpPr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셈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으로 해결하기</a:t>
              </a:r>
            </a:p>
          </p:txBody>
        </p:sp>
      </p:grpSp>
      <p:pic>
        <p:nvPicPr>
          <p:cNvPr id="57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377970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3198923" y="3749140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3047805" y="34614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421356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198923" y="4183007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1095918" y="34494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370665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46"/>
          <p:cNvSpPr txBox="1"/>
          <p:nvPr/>
        </p:nvSpPr>
        <p:spPr>
          <a:xfrm>
            <a:off x="4166851" y="3739868"/>
            <a:ext cx="15333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24-8-8-8=0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4517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4149793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6"/>
          <p:cNvSpPr txBox="1"/>
          <p:nvPr/>
        </p:nvSpPr>
        <p:spPr>
          <a:xfrm>
            <a:off x="4166851" y="4183007"/>
            <a:ext cx="15333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24÷8=3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883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16" y="45241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5032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지우개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명에게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몇 명에게 나누어 줄 수 있는지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4649105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721755" y="4648669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53"/>
          <p:cNvSpPr txBox="1"/>
          <p:nvPr/>
        </p:nvSpPr>
        <p:spPr>
          <a:xfrm>
            <a:off x="5297818" y="4652990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11" y="2332897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52520" y="3741601"/>
            <a:ext cx="1960418" cy="523220"/>
            <a:chOff x="1241630" y="3741601"/>
            <a:chExt cx="1782198" cy="52322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뺄셈으로 해결하기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52520" y="4194519"/>
            <a:ext cx="1960418" cy="523220"/>
            <a:chOff x="1241630" y="3741601"/>
            <a:chExt cx="1782198" cy="523220"/>
          </a:xfrm>
        </p:grpSpPr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셈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으로 해결하기</a:t>
              </a:r>
            </a:p>
          </p:txBody>
        </p:sp>
      </p:grpSp>
      <p:pic>
        <p:nvPicPr>
          <p:cNvPr id="57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377970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3198923" y="3749140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6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421356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198923" y="4183007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370665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46"/>
          <p:cNvSpPr txBox="1"/>
          <p:nvPr/>
        </p:nvSpPr>
        <p:spPr>
          <a:xfrm>
            <a:off x="4166850" y="3739868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24-8-8-8=0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93" y="364517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4149793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6"/>
          <p:cNvSpPr txBox="1"/>
          <p:nvPr/>
        </p:nvSpPr>
        <p:spPr>
          <a:xfrm>
            <a:off x="4166850" y="4183007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24÷8=3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93" y="40883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76" y="45241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482565" y="1970947"/>
            <a:ext cx="6061059" cy="3302343"/>
            <a:chOff x="482565" y="1970947"/>
            <a:chExt cx="6061059" cy="3302343"/>
          </a:xfrm>
        </p:grpSpPr>
        <p:sp>
          <p:nvSpPr>
            <p:cNvPr id="54" name="직각 삼각형 53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2565" y="2332897"/>
              <a:ext cx="6061059" cy="275228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24-8-8-8=0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24÷8=3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26" y="1970947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99" y="2630256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755576" y="2600908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755576" y="2979355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755576" y="3338832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75" name="타원 7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</a:p>
        </p:txBody>
      </p:sp>
      <p:sp>
        <p:nvSpPr>
          <p:cNvPr id="77" name="타원 76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32626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그림을 보고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나타내고 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58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2287390" y="4523295"/>
            <a:ext cx="132345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21÷7=3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47" y="2011779"/>
            <a:ext cx="3758253" cy="23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51"/>
          <p:cNvSpPr txBox="1"/>
          <p:nvPr/>
        </p:nvSpPr>
        <p:spPr>
          <a:xfrm>
            <a:off x="4896036" y="4483467"/>
            <a:ext cx="6295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02530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그림을 보고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나타내고 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21÷7=3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47" y="2011779"/>
            <a:ext cx="3758253" cy="23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179512" y="3825044"/>
            <a:ext cx="6667165" cy="1448246"/>
            <a:chOff x="179512" y="3825044"/>
            <a:chExt cx="6667165" cy="1448246"/>
          </a:xfrm>
        </p:grpSpPr>
        <p:sp>
          <p:nvSpPr>
            <p:cNvPr id="36" name="직각 삼각형 3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9512" y="4185083"/>
              <a:ext cx="6667165" cy="9000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825044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422416" y="4366845"/>
            <a:ext cx="633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은 전체 공의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한 그룹에 담는 공의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나누어지는 그룹의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51039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상자에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상자는 몇 개 필요한지 구하시오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" name="직선 연결선 45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/>
          <p:cNvCxnSpPr/>
          <p:nvPr/>
        </p:nvCxnSpPr>
        <p:spPr bwMode="auto">
          <a:xfrm>
            <a:off x="6005847" y="1973260"/>
            <a:ext cx="61838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/>
          <p:nvPr/>
        </p:nvCxnSpPr>
        <p:spPr bwMode="auto">
          <a:xfrm>
            <a:off x="646326" y="1952836"/>
            <a:ext cx="5160324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54" y="446661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66614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46"/>
          <p:cNvSpPr txBox="1"/>
          <p:nvPr/>
        </p:nvSpPr>
        <p:spPr>
          <a:xfrm>
            <a:off x="2268538" y="4499828"/>
            <a:ext cx="13423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50÷10=5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051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1"/>
          <p:cNvSpPr txBox="1"/>
          <p:nvPr/>
        </p:nvSpPr>
        <p:spPr>
          <a:xfrm>
            <a:off x="4438932" y="44661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416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53"/>
          <p:cNvSpPr txBox="1"/>
          <p:nvPr/>
        </p:nvSpPr>
        <p:spPr>
          <a:xfrm>
            <a:off x="4860032" y="44704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55" y="26437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9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9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6697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상자에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상자는 몇 개 필요한지 구하시오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" name="직선 연결선 45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/>
          <p:cNvCxnSpPr/>
          <p:nvPr/>
        </p:nvCxnSpPr>
        <p:spPr bwMode="auto">
          <a:xfrm>
            <a:off x="6005847" y="1973260"/>
            <a:ext cx="61838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/>
          <p:nvPr/>
        </p:nvCxnSpPr>
        <p:spPr bwMode="auto">
          <a:xfrm>
            <a:off x="646326" y="1952836"/>
            <a:ext cx="5160324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6661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66614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46"/>
          <p:cNvSpPr txBox="1"/>
          <p:nvPr/>
        </p:nvSpPr>
        <p:spPr>
          <a:xfrm>
            <a:off x="1814573" y="4499828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50÷10=5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051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1"/>
          <p:cNvSpPr txBox="1"/>
          <p:nvPr/>
        </p:nvSpPr>
        <p:spPr>
          <a:xfrm>
            <a:off x="4438932" y="44661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416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53"/>
          <p:cNvSpPr txBox="1"/>
          <p:nvPr/>
        </p:nvSpPr>
        <p:spPr>
          <a:xfrm>
            <a:off x="5014995" y="44704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55" y="26437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82565" y="2276872"/>
            <a:ext cx="6061059" cy="2996418"/>
            <a:chOff x="482565" y="2276872"/>
            <a:chExt cx="6061059" cy="2996418"/>
          </a:xfrm>
        </p:grpSpPr>
        <p:sp>
          <p:nvSpPr>
            <p:cNvPr id="62" name="직각 삼각형 61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82565" y="2643731"/>
              <a:ext cx="6061059" cy="24414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50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개를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나누어 담으려면 총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상자가 필요합니다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26" y="227687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pic>
        <p:nvPicPr>
          <p:cNvPr id="69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55" y="27961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558128" y="2796131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987824" y="2797640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4391980" y="2780928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3682364" y="3661736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242204" y="3681028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</a:p>
        </p:txBody>
      </p:sp>
      <p:sp>
        <p:nvSpPr>
          <p:cNvPr id="60" name="타원 59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0063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3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0271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4476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247964" y="1447236"/>
            <a:ext cx="1404156" cy="6892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88160" y="1474446"/>
            <a:ext cx="1699029" cy="75812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" y="1344840"/>
            <a:ext cx="6930969" cy="3740344"/>
          </a:xfrm>
          <a:prstGeom prst="rect">
            <a:avLst/>
          </a:prstGeom>
        </p:spPr>
      </p:pic>
      <p:sp>
        <p:nvSpPr>
          <p:cNvPr id="36" name="TextBox 43"/>
          <p:cNvSpPr txBox="1"/>
          <p:nvPr/>
        </p:nvSpPr>
        <p:spPr>
          <a:xfrm>
            <a:off x="5490677" y="1840593"/>
            <a:ext cx="13441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그러면 봉투가 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몇 개 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거지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268805" y="1556792"/>
            <a:ext cx="187315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개를 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한 봉투에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개씩 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나누어 </a:t>
            </a:r>
            <a:endParaRPr lang="ko-KR" altLang="en-US" sz="1600" spc="-15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담아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주세요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3" name="타원 2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5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 bwMode="auto">
          <a:xfrm>
            <a:off x="3916115" y="202232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봉투가 몇 개 필요한지 궁금해합니다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6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49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386104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0715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타원 3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개를 한 봉투에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봉투가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몇 개 필요한지 알기 위해서는 어떻게 해야 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8752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3916115" y="2963640"/>
            <a:ext cx="2974460" cy="75275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붕어빵이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개씩 몇 묶음인지 확인합니다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2786140"/>
            <a:ext cx="360000" cy="355000"/>
          </a:xfrm>
          <a:prstGeom prst="rect">
            <a:avLst/>
          </a:prstGeom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6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56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385113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타원 31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9163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같은 양이 몇 번 들어 있는 나눗셈을 이해할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21946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708920"/>
            <a:ext cx="58338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구체물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조작 활동을 통하여 수를 똑같은 개수만큼 묶은 묶음의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개수를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알 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86753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52519" y="3399964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나누어 주는 상황을 나눗셈식으로 나타낼 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55858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272553"/>
              </p:ext>
            </p:extLst>
          </p:nvPr>
        </p:nvGraphicFramePr>
        <p:xfrm>
          <a:off x="7056375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봉투에 담아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628262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297178"/>
              </p:ext>
            </p:extLst>
          </p:nvPr>
        </p:nvGraphicFramePr>
        <p:xfrm>
          <a:off x="7056375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6395524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363547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846811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822359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212059" y="1024792"/>
            <a:ext cx="1013650" cy="254406"/>
            <a:chOff x="5253413" y="2035940"/>
            <a:chExt cx="1226799" cy="30790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5674090" y="1278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2079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3_2_03_fishBread.png  /  3_2_03_bread.png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7" name="타원 96"/>
          <p:cNvSpPr/>
          <p:nvPr/>
        </p:nvSpPr>
        <p:spPr>
          <a:xfrm>
            <a:off x="5146505" y="881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 손가락 영역 클릭 시 해당 영역 자리가 붕어빵 모양으로 바뀜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마지막 손가락 클릭 시 해당 붕어빵 삽화가 회색으로 바뀜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445" y="2214151"/>
            <a:ext cx="2602281" cy="1231244"/>
          </a:xfrm>
          <a:prstGeom prst="rect">
            <a:avLst/>
          </a:prstGeom>
          <a:ln w="38100"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78" y="3791727"/>
            <a:ext cx="5963154" cy="121307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89043" y="3708653"/>
            <a:ext cx="6284864" cy="1362060"/>
          </a:xfrm>
          <a:prstGeom prst="round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249380" y="2215500"/>
            <a:ext cx="2755484" cy="1228738"/>
          </a:xfrm>
          <a:prstGeom prst="round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41270" y="36271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" y="391923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" y="445929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22" y="391923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22" y="445929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80" y="388867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80" y="442873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11560" y="3814629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11560" y="4385786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607422" y="4398262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607422" y="3797913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563080" y="4398262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563080" y="3797913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219674" y="2806169"/>
            <a:ext cx="1944216" cy="477150"/>
            <a:chOff x="4848717" y="5979355"/>
            <a:chExt cx="3298236" cy="80945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264" y="6054741"/>
              <a:ext cx="2911892" cy="670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4848717" y="5979355"/>
              <a:ext cx="3298236" cy="809454"/>
            </a:xfrm>
            <a:prstGeom prst="roundRect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타원 66"/>
          <p:cNvSpPr/>
          <p:nvPr/>
        </p:nvSpPr>
        <p:spPr>
          <a:xfrm>
            <a:off x="2314529" y="22442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8620" y="3814629"/>
            <a:ext cx="1613161" cy="764129"/>
          </a:xfrm>
          <a:prstGeom prst="rect">
            <a:avLst/>
          </a:prstGeom>
        </p:spPr>
      </p:pic>
      <p:sp>
        <p:nvSpPr>
          <p:cNvPr id="50" name="타원 49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787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44441</TotalTime>
  <Words>3732</Words>
  <Application>Microsoft Office PowerPoint</Application>
  <PresentationFormat>화면 슬라이드 쇼(4:3)</PresentationFormat>
  <Paragraphs>1436</Paragraphs>
  <Slides>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dell</cp:lastModifiedBy>
  <cp:revision>7987</cp:revision>
  <cp:lastPrinted>2021-12-20T01:30:02Z</cp:lastPrinted>
  <dcterms:created xsi:type="dcterms:W3CDTF">2008-07-15T12:19:11Z</dcterms:created>
  <dcterms:modified xsi:type="dcterms:W3CDTF">2022-03-01T06:13:37Z</dcterms:modified>
</cp:coreProperties>
</file>